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634A-619A-4A42-9B20-7735D53A374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00D52-6D02-4982-802E-BF76ED03E3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Estimating the Conditional CAPM </a:t>
            </a:r>
            <a:br>
              <a:rPr lang="en-US" sz="3200" dirty="0" smtClean="0"/>
            </a:br>
            <a:r>
              <a:rPr lang="en-US" sz="3200" dirty="0" smtClean="0"/>
              <a:t>with Overlapping Data Inference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Esben Hedegaard      and      Bob Hodrick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Arizona State Univ.               Columbia and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                   NBER               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905780"/>
            <a:ext cx="2474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March 22, 2013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Box Plots of the Distributions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35786"/>
            <a:ext cx="8763000" cy="409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Standard Errors</a:t>
            </a:r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915400" cy="36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96" y="1143000"/>
            <a:ext cx="892770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104" y="1022574"/>
            <a:ext cx="8779496" cy="431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933563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88" y="990600"/>
            <a:ext cx="895941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Individual Estimates Compared to Basic and ODIN</a:t>
            </a:r>
            <a:endParaRPr lang="en-US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427" y="1470568"/>
            <a:ext cx="6531173" cy="48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ODIN allows estimation using all the data, reduces standard errors when the null is true, and forces one to think about the different possible starting dates.</a:t>
            </a:r>
          </a:p>
          <a:p>
            <a:pPr>
              <a:buNone/>
            </a:pPr>
            <a:r>
              <a:rPr lang="en-US" sz="2400" dirty="0" smtClean="0"/>
              <a:t>The starting date matters, and there is substantial volatility in the individual parameter estimates.</a:t>
            </a:r>
          </a:p>
          <a:p>
            <a:pPr>
              <a:buNone/>
            </a:pPr>
            <a:r>
              <a:rPr lang="en-US" sz="2400" dirty="0" smtClean="0"/>
              <a:t>The average of the individual estimates is an estimator.  Its standard error is the same asymptotically as ODIN’s s.e.</a:t>
            </a:r>
          </a:p>
          <a:p>
            <a:pPr>
              <a:buNone/>
            </a:pPr>
            <a:r>
              <a:rPr lang="en-US" sz="2400" dirty="0" smtClean="0"/>
              <a:t>The Conditional CAPM is probably too simple.  We need multiple risk factors.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 of the Project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Demonstrate how to estimate explicitly conditional asset pricing models with overlapping data inference (ODIN).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Apply the methodology to the prediction of the conditional CAPM – the expected return on the market is a linear function of the conditional variance of the market.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Use the conditional CAPM as a laboratory to explore reductions in standard errors and improvements in power with simulations.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Compare MIDAS to GARCH in U.S. data.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We Need ODIN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Economic models are often developed in continuous time abstracting from financial frictions.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Econometric analysis of the models must choose a horizon – Merton (1980) proposed a one-month horizon as “not an unreasonable choice.”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Explicit analysis of conditional asset pricing models is usually done with maximum likelihood with the data sampled at the same frequency as the horizon of the model.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Using all of the daily data increases the effective sample size.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The methodological contribution is to use the first order conditions of MLE as </a:t>
            </a:r>
            <a:r>
              <a:rPr lang="en-US" sz="2400" dirty="0" err="1" smtClean="0"/>
              <a:t>orthogonality</a:t>
            </a:r>
            <a:r>
              <a:rPr lang="en-US" sz="2400" dirty="0" smtClean="0"/>
              <a:t> conditions in GMM.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MIDAS is quite similar to GARCH – Ghysels, Santa Clara, and </a:t>
            </a:r>
            <a:r>
              <a:rPr lang="en-US" sz="2400" dirty="0" err="1" smtClean="0"/>
              <a:t>Valkanov</a:t>
            </a:r>
            <a:r>
              <a:rPr lang="en-US" sz="2400" dirty="0" smtClean="0"/>
              <a:t> (2005) is wrong.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Lundblad (2007) overstated the difficulty of rejecting the null when it is false, but not by much.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Using ODIN reduces standard errors by as much as an additional 30 years of monthly data for a 1,000 month sample.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It is important to include a constant in the conditional means to test the conditional prediction of the model.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ODIN constrains the various individual non-overlapping estimates to be the same. There is considerable variety in the unconstrained.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Conditional CAPM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7938" y="1685925"/>
            <a:ext cx="40481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381250"/>
            <a:ext cx="2667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25501" y="3043535"/>
            <a:ext cx="7180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Estimate the conditional variance with GARCH or MIDAS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975" y="3600450"/>
            <a:ext cx="42100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1138" y="4829175"/>
            <a:ext cx="61817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Alternative MIDAS Specification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025" y="1371600"/>
            <a:ext cx="49339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3" y="2590800"/>
            <a:ext cx="780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3810000"/>
            <a:ext cx="6286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ODIN Model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1371600"/>
            <a:ext cx="5934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1788" y="2209800"/>
            <a:ext cx="3400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9675" y="3771900"/>
            <a:ext cx="672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5538" y="4524375"/>
            <a:ext cx="4352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0" y="27432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3048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here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 </a:t>
            </a:r>
            <a:r>
              <a:rPr lang="en-US" sz="2400" dirty="0" smtClean="0"/>
              <a:t>indexes monthly data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257800"/>
            <a:ext cx="344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here </a:t>
            </a:r>
            <a:r>
              <a:rPr lang="en-US" sz="2400" i="1" dirty="0" smtClean="0"/>
              <a:t>t</a:t>
            </a:r>
            <a:r>
              <a:rPr lang="en-US" sz="2400" dirty="0" smtClean="0"/>
              <a:t> indexes daily data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Methodology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We take the first order conditions of the daily model recognizing that the errors are serially correlated.</a:t>
            </a:r>
          </a:p>
          <a:p>
            <a:pPr>
              <a:buNone/>
            </a:pPr>
            <a:r>
              <a:rPr lang="en-US" sz="2400" dirty="0" smtClean="0"/>
              <a:t>We use these FOCs as </a:t>
            </a:r>
            <a:r>
              <a:rPr lang="en-US" sz="2400" dirty="0" err="1" smtClean="0"/>
              <a:t>orthogonality</a:t>
            </a:r>
            <a:r>
              <a:rPr lang="en-US" sz="2400" dirty="0" smtClean="0"/>
              <a:t> conditions of GMM.</a:t>
            </a:r>
          </a:p>
          <a:p>
            <a:pPr>
              <a:buNone/>
            </a:pPr>
            <a:r>
              <a:rPr lang="en-US" sz="2400" dirty="0" smtClean="0"/>
              <a:t>We use Hansen’s asymptotic distribution theory to generate standard errors that allow for the overlapping errors.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8025" y="3790950"/>
            <a:ext cx="2647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0225" y="4476750"/>
            <a:ext cx="5543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6888" y="5334000"/>
            <a:ext cx="561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Simulation Results for the Risk-Return Trade-Off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416" y="1376362"/>
            <a:ext cx="8474584" cy="39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480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Estimating the Conditional CAPM  with Overlapping Data Inference</vt:lpstr>
      <vt:lpstr>Goals of the Project</vt:lpstr>
      <vt:lpstr>Why We Need ODIN</vt:lpstr>
      <vt:lpstr>The Results</vt:lpstr>
      <vt:lpstr>The Conditional CAPM</vt:lpstr>
      <vt:lpstr>An Alternative MIDAS Specification</vt:lpstr>
      <vt:lpstr>The ODIN Model</vt:lpstr>
      <vt:lpstr>The Methodology</vt:lpstr>
      <vt:lpstr>Simulation Results for the Risk-Return Trade-Off</vt:lpstr>
      <vt:lpstr>Box Plots of the Distributions</vt:lpstr>
      <vt:lpstr>Standard Errors</vt:lpstr>
      <vt:lpstr>Slide 12</vt:lpstr>
      <vt:lpstr>Slide 13</vt:lpstr>
      <vt:lpstr>Slide 14</vt:lpstr>
      <vt:lpstr>Slide 15</vt:lpstr>
      <vt:lpstr>Individual Estimates Compared to Basic and ODIN</vt:lpstr>
      <vt:lpstr>Conclusions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Conditional CAPM  with Overlapping Data Inference</dc:title>
  <dc:creator>rh169</dc:creator>
  <cp:lastModifiedBy>rh169</cp:lastModifiedBy>
  <cp:revision>21</cp:revision>
  <dcterms:created xsi:type="dcterms:W3CDTF">2013-03-18T15:15:18Z</dcterms:created>
  <dcterms:modified xsi:type="dcterms:W3CDTF">2013-03-18T18:15:53Z</dcterms:modified>
</cp:coreProperties>
</file>